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2" r:id="rId3"/>
    <p:sldId id="295" r:id="rId4"/>
    <p:sldId id="327" r:id="rId5"/>
    <p:sldId id="356" r:id="rId6"/>
    <p:sldId id="357" r:id="rId7"/>
    <p:sldId id="328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58" r:id="rId16"/>
    <p:sldId id="346" r:id="rId17"/>
    <p:sldId id="347" r:id="rId18"/>
    <p:sldId id="348" r:id="rId19"/>
    <p:sldId id="352" r:id="rId20"/>
    <p:sldId id="353" r:id="rId21"/>
    <p:sldId id="350" r:id="rId22"/>
    <p:sldId id="360" r:id="rId23"/>
    <p:sldId id="359" r:id="rId24"/>
    <p:sldId id="351" r:id="rId25"/>
    <p:sldId id="349" r:id="rId26"/>
    <p:sldId id="361" r:id="rId27"/>
    <p:sldId id="362" r:id="rId28"/>
    <p:sldId id="27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2D059-E05B-41C5-8E03-F271B06D5C97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7D2CC-B1D1-4599-B97E-ACDDFF159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64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7D2CC-B1D1-4599-B97E-ACDDFF15908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009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00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21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1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100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1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51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46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9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6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76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8041C-E72E-4F41-AF8F-B44309C508AC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8ADFC-4EE2-4BE3-847D-7C487936D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1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93920" y="533400"/>
            <a:ext cx="41910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Evaluation </a:t>
            </a:r>
            <a:r>
              <a:rPr lang="en-US" sz="3600" b="1" dirty="0" smtClean="0"/>
              <a:t>                 in Hard-to-Reach Areas: </a:t>
            </a:r>
          </a:p>
          <a:p>
            <a:pPr algn="ctr"/>
            <a:endParaRPr lang="en-US" sz="1000" b="1" dirty="0" smtClean="0"/>
          </a:p>
          <a:p>
            <a:pPr algn="ctr"/>
            <a:r>
              <a:rPr lang="en-US" sz="3600" b="1" dirty="0" smtClean="0"/>
              <a:t>New </a:t>
            </a:r>
            <a:r>
              <a:rPr lang="en-US" sz="3600" b="1" dirty="0"/>
              <a:t>frontiers for </a:t>
            </a:r>
            <a:r>
              <a:rPr lang="en-US" sz="3600" b="1" dirty="0" smtClean="0"/>
              <a:t>Ethical </a:t>
            </a:r>
            <a:r>
              <a:rPr lang="en-US" sz="3600" b="1" dirty="0"/>
              <a:t>S</a:t>
            </a:r>
            <a:r>
              <a:rPr lang="en-US" sz="3600" b="1" dirty="0" smtClean="0"/>
              <a:t>tandards </a:t>
            </a:r>
            <a:r>
              <a:rPr lang="en-US" sz="3600" b="1" dirty="0"/>
              <a:t>and codes of </a:t>
            </a:r>
            <a:r>
              <a:rPr lang="en-US" sz="3600" b="1" dirty="0" smtClean="0"/>
              <a:t>conduct? </a:t>
            </a:r>
          </a:p>
          <a:p>
            <a:pPr algn="ctr"/>
            <a:r>
              <a:rPr lang="en-US" sz="3600" dirty="0"/>
              <a:t>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0" y="5613737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Ziad Moussa</a:t>
            </a:r>
          </a:p>
          <a:p>
            <a:r>
              <a:rPr lang="en-US" dirty="0" smtClean="0"/>
              <a:t>moussa.ziad@gmail.com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" y="76200"/>
            <a:ext cx="4618225" cy="663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“CHAM </a:t>
            </a:r>
            <a:r>
              <a:rPr lang="en-US" sz="3600" b="1" dirty="0" err="1" smtClean="0">
                <a:solidFill>
                  <a:srgbClr val="002060"/>
                </a:solidFill>
              </a:rPr>
              <a:t>Elysée</a:t>
            </a:r>
            <a:r>
              <a:rPr lang="en-US" sz="3600" b="1" dirty="0" smtClean="0">
                <a:solidFill>
                  <a:srgbClr val="002060"/>
                </a:solidFill>
              </a:rPr>
              <a:t>” braced a 10M/$ activity every month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6147" name="Picture 3" descr="C:\Users\Ziad Moussa\Desktop\Pictur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0" y="1950350"/>
            <a:ext cx="5778500" cy="3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Ziad Moussa\Desktop\Pictur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05129"/>
            <a:ext cx="5138737" cy="342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Ziad Moussa\Desktop\Picture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218041"/>
            <a:ext cx="5102225" cy="340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02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“Unintended negative outcomes” sometimes inspire businesses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1505129"/>
            <a:ext cx="6800850" cy="509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78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Let-alone complexity-driven realities! 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985767"/>
            <a:ext cx="4011613" cy="601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7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Or even (relative) well-being… 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9219" name="Picture 3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295400"/>
            <a:ext cx="7186613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Ziad Moussa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971800"/>
            <a:ext cx="4979987" cy="373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69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Modern technology to the rescue?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391400" cy="4065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6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Sometimes yes… (such as participatory GIS)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743200"/>
            <a:ext cx="7991475" cy="3876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143000"/>
            <a:ext cx="43719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5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… or satellite imagery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66800"/>
            <a:ext cx="8610600" cy="57366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207" y="1066799"/>
            <a:ext cx="8644393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8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And sometimes no…</a:t>
            </a:r>
          </a:p>
        </p:txBody>
      </p:sp>
      <p:pic>
        <p:nvPicPr>
          <p:cNvPr id="3" name="Picture 2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62200"/>
            <a:ext cx="5638800" cy="422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600200"/>
            <a:ext cx="2962275" cy="34671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 rot="10363605">
            <a:off x="3031594" y="1512884"/>
            <a:ext cx="3614213" cy="2808312"/>
          </a:xfrm>
          <a:prstGeom prst="wedgeEllipseCallout">
            <a:avLst>
              <a:gd name="adj1" fmla="val 64336"/>
              <a:gd name="adj2" fmla="val 92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 rot="20883415">
            <a:off x="3571875" y="2284512"/>
            <a:ext cx="2600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My toy was sold for cigarettes </a:t>
            </a:r>
            <a:r>
              <a:rPr lang="en-US" sz="2800" dirty="0" smtClean="0">
                <a:sym typeface="Wingdings" panose="05000000000000000000" pitchFamily="2" charset="2"/>
              </a:rPr>
              <a:t>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910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1. Intended USES by intended USERS should be the primary driver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600200"/>
            <a:ext cx="876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hard-to-reach areas, we often forget about the </a:t>
            </a:r>
            <a:r>
              <a:rPr lang="en-US" sz="2400" b="1" dirty="0" smtClean="0"/>
              <a:t>main uses</a:t>
            </a:r>
            <a:r>
              <a:rPr lang="en-US" sz="2400" dirty="0" smtClean="0"/>
              <a:t> of our M&amp;E system. Accountability is a primary concern but there is a long list about other uses: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2819400"/>
            <a:ext cx="3528210" cy="3857625"/>
          </a:xfrm>
          <a:prstGeom prst="rect">
            <a:avLst/>
          </a:prstGeom>
        </p:spPr>
      </p:pic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3962400" y="2743200"/>
            <a:ext cx="4876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Promoting Accountability</a:t>
            </a:r>
            <a:endParaRPr lang="en-US" sz="24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Feedback on progress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Improving </a:t>
            </a:r>
            <a:r>
              <a:rPr lang="en-US" sz="2400" dirty="0" smtClean="0">
                <a:latin typeface="+mn-lt"/>
              </a:rPr>
              <a:t>effectiveness</a:t>
            </a:r>
            <a:endParaRPr lang="en-US" sz="24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Informing decisions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Tracking resources</a:t>
            </a:r>
            <a:endParaRPr lang="en-US" sz="24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Demonstrating impact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Identifying lessons </a:t>
            </a:r>
            <a:r>
              <a:rPr lang="en-US" sz="2400" dirty="0" smtClean="0">
                <a:latin typeface="+mn-lt"/>
              </a:rPr>
              <a:t>learned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Etc….</a:t>
            </a:r>
            <a:endParaRPr lang="en-US" sz="24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>
              <a:solidFill>
                <a:srgbClr val="003366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34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600200"/>
            <a:ext cx="8763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becomes even more complicated if we look at the </a:t>
            </a:r>
            <a:r>
              <a:rPr lang="en-US" sz="2400" b="1" dirty="0" smtClean="0"/>
              <a:t>chain of users </a:t>
            </a:r>
            <a:r>
              <a:rPr lang="en-US" sz="2400" dirty="0" smtClean="0"/>
              <a:t>of monitoring data and how the collect, analyze and report the data.</a:t>
            </a:r>
          </a:p>
          <a:p>
            <a:endParaRPr lang="en-US" sz="2400" dirty="0"/>
          </a:p>
          <a:p>
            <a:r>
              <a:rPr lang="en-US" sz="2400" dirty="0" smtClean="0"/>
              <a:t>Lets take as an example water trucking to a besieged and/or hard to reach area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3048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1. Intended USES by intended USERS should be the primary driver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228700"/>
            <a:ext cx="5181600" cy="347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9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077200" cy="447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285549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On new frontiers and ethical standards…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4687669"/>
            <a:ext cx="569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7191" y="4724400"/>
            <a:ext cx="569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0" name="Curved Up Arrow 9"/>
          <p:cNvSpPr/>
          <p:nvPr/>
        </p:nvSpPr>
        <p:spPr>
          <a:xfrm>
            <a:off x="3200400" y="4948420"/>
            <a:ext cx="3276600" cy="1604780"/>
          </a:xfrm>
          <a:prstGeom prst="curved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8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1465263" y="1619250"/>
            <a:ext cx="8042275" cy="1600200"/>
            <a:chOff x="720" y="816"/>
            <a:chExt cx="5066" cy="1008"/>
          </a:xfrm>
        </p:grpSpPr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1344" y="816"/>
              <a:ext cx="4442" cy="1008"/>
              <a:chOff x="1344" y="816"/>
              <a:chExt cx="4442" cy="1008"/>
            </a:xfrm>
          </p:grpSpPr>
          <p:grpSp>
            <p:nvGrpSpPr>
              <p:cNvPr id="17" name="Group 4"/>
              <p:cNvGrpSpPr>
                <a:grpSpLocks/>
              </p:cNvGrpSpPr>
              <p:nvPr/>
            </p:nvGrpSpPr>
            <p:grpSpPr bwMode="auto">
              <a:xfrm>
                <a:off x="3216" y="816"/>
                <a:ext cx="2570" cy="1008"/>
                <a:chOff x="3216" y="816"/>
                <a:chExt cx="2570" cy="1008"/>
              </a:xfrm>
            </p:grpSpPr>
            <p:sp>
              <p:nvSpPr>
                <p:cNvPr id="39" name="AutoShape 5"/>
                <p:cNvSpPr>
                  <a:spLocks noChangeArrowheads="1"/>
                </p:cNvSpPr>
                <p:nvPr/>
              </p:nvSpPr>
              <p:spPr bwMode="auto">
                <a:xfrm>
                  <a:off x="3216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AutoShape 6"/>
                <p:cNvSpPr>
                  <a:spLocks noChangeArrowheads="1"/>
                </p:cNvSpPr>
                <p:nvPr/>
              </p:nvSpPr>
              <p:spPr bwMode="auto">
                <a:xfrm>
                  <a:off x="4080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" name="AutoShape 7"/>
                <p:cNvSpPr>
                  <a:spLocks noChangeArrowheads="1"/>
                </p:cNvSpPr>
                <p:nvPr/>
              </p:nvSpPr>
              <p:spPr bwMode="auto">
                <a:xfrm>
                  <a:off x="4944" y="816"/>
                  <a:ext cx="842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 rot="10800000">
                  <a:off x="3648" y="1536"/>
                  <a:ext cx="768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416" y="1536"/>
                  <a:ext cx="96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Line 10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416" y="1536"/>
                  <a:ext cx="960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1"/>
              <p:cNvGrpSpPr>
                <a:grpSpLocks/>
              </p:cNvGrpSpPr>
              <p:nvPr/>
            </p:nvGrpSpPr>
            <p:grpSpPr bwMode="auto">
              <a:xfrm>
                <a:off x="2592" y="816"/>
                <a:ext cx="2570" cy="1008"/>
                <a:chOff x="2592" y="816"/>
                <a:chExt cx="2570" cy="1008"/>
              </a:xfrm>
            </p:grpSpPr>
            <p:sp>
              <p:nvSpPr>
                <p:cNvPr id="33" name="AutoShape 12"/>
                <p:cNvSpPr>
                  <a:spLocks noChangeArrowheads="1"/>
                </p:cNvSpPr>
                <p:nvPr/>
              </p:nvSpPr>
              <p:spPr bwMode="auto">
                <a:xfrm>
                  <a:off x="2592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AutoShape 13"/>
                <p:cNvSpPr>
                  <a:spLocks noChangeArrowheads="1"/>
                </p:cNvSpPr>
                <p:nvPr/>
              </p:nvSpPr>
              <p:spPr bwMode="auto">
                <a:xfrm>
                  <a:off x="3456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AutoShape 14"/>
                <p:cNvSpPr>
                  <a:spLocks noChangeArrowheads="1"/>
                </p:cNvSpPr>
                <p:nvPr/>
              </p:nvSpPr>
              <p:spPr bwMode="auto">
                <a:xfrm>
                  <a:off x="4320" y="816"/>
                  <a:ext cx="842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Line 15"/>
                <p:cNvSpPr>
                  <a:spLocks noChangeShapeType="1"/>
                </p:cNvSpPr>
                <p:nvPr/>
              </p:nvSpPr>
              <p:spPr bwMode="auto">
                <a:xfrm rot="10800000">
                  <a:off x="3024" y="1536"/>
                  <a:ext cx="768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1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792" y="1536"/>
                  <a:ext cx="96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17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792" y="1536"/>
                  <a:ext cx="960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" name="Group 18"/>
              <p:cNvGrpSpPr>
                <a:grpSpLocks/>
              </p:cNvGrpSpPr>
              <p:nvPr/>
            </p:nvGrpSpPr>
            <p:grpSpPr bwMode="auto">
              <a:xfrm>
                <a:off x="1968" y="816"/>
                <a:ext cx="2570" cy="1008"/>
                <a:chOff x="1968" y="816"/>
                <a:chExt cx="2570" cy="1008"/>
              </a:xfrm>
            </p:grpSpPr>
            <p:sp>
              <p:nvSpPr>
                <p:cNvPr id="27" name="AutoShape 19"/>
                <p:cNvSpPr>
                  <a:spLocks noChangeArrowheads="1"/>
                </p:cNvSpPr>
                <p:nvPr/>
              </p:nvSpPr>
              <p:spPr bwMode="auto">
                <a:xfrm>
                  <a:off x="1968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AutoShape 20"/>
                <p:cNvSpPr>
                  <a:spLocks noChangeArrowheads="1"/>
                </p:cNvSpPr>
                <p:nvPr/>
              </p:nvSpPr>
              <p:spPr bwMode="auto">
                <a:xfrm>
                  <a:off x="2832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AutoShape 21"/>
                <p:cNvSpPr>
                  <a:spLocks noChangeArrowheads="1"/>
                </p:cNvSpPr>
                <p:nvPr/>
              </p:nvSpPr>
              <p:spPr bwMode="auto">
                <a:xfrm>
                  <a:off x="3696" y="816"/>
                  <a:ext cx="842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2"/>
                <p:cNvSpPr>
                  <a:spLocks noChangeShapeType="1"/>
                </p:cNvSpPr>
                <p:nvPr/>
              </p:nvSpPr>
              <p:spPr bwMode="auto">
                <a:xfrm rot="10800000">
                  <a:off x="2400" y="1536"/>
                  <a:ext cx="768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3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168" y="1536"/>
                  <a:ext cx="96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Line 24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168" y="1536"/>
                  <a:ext cx="960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25"/>
              <p:cNvGrpSpPr>
                <a:grpSpLocks/>
              </p:cNvGrpSpPr>
              <p:nvPr/>
            </p:nvGrpSpPr>
            <p:grpSpPr bwMode="auto">
              <a:xfrm>
                <a:off x="1344" y="816"/>
                <a:ext cx="2570" cy="1008"/>
                <a:chOff x="1344" y="816"/>
                <a:chExt cx="2570" cy="1008"/>
              </a:xfrm>
            </p:grpSpPr>
            <p:sp>
              <p:nvSpPr>
                <p:cNvPr id="21" name="AutoShape 26"/>
                <p:cNvSpPr>
                  <a:spLocks noChangeArrowheads="1"/>
                </p:cNvSpPr>
                <p:nvPr/>
              </p:nvSpPr>
              <p:spPr bwMode="auto">
                <a:xfrm>
                  <a:off x="1344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AutoShape 27"/>
                <p:cNvSpPr>
                  <a:spLocks noChangeArrowheads="1"/>
                </p:cNvSpPr>
                <p:nvPr/>
              </p:nvSpPr>
              <p:spPr bwMode="auto">
                <a:xfrm>
                  <a:off x="2208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AutoShape 28"/>
                <p:cNvSpPr>
                  <a:spLocks noChangeArrowheads="1"/>
                </p:cNvSpPr>
                <p:nvPr/>
              </p:nvSpPr>
              <p:spPr bwMode="auto">
                <a:xfrm>
                  <a:off x="3072" y="816"/>
                  <a:ext cx="842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>
                    <a:alpha val="49803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Line 29"/>
                <p:cNvSpPr>
                  <a:spLocks noChangeShapeType="1"/>
                </p:cNvSpPr>
                <p:nvPr/>
              </p:nvSpPr>
              <p:spPr bwMode="auto">
                <a:xfrm rot="10800000">
                  <a:off x="1776" y="1536"/>
                  <a:ext cx="768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Line 30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544" y="1536"/>
                  <a:ext cx="96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Line 3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544" y="1536"/>
                  <a:ext cx="960" cy="288"/>
                </a:xfrm>
                <a:prstGeom prst="line">
                  <a:avLst/>
                </a:prstGeom>
                <a:noFill/>
                <a:ln w="25400">
                  <a:solidFill>
                    <a:srgbClr val="777777"/>
                  </a:solidFill>
                  <a:round/>
                  <a:headEnd type="stealth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32"/>
            <p:cNvGrpSpPr>
              <a:grpSpLocks/>
            </p:cNvGrpSpPr>
            <p:nvPr/>
          </p:nvGrpSpPr>
          <p:grpSpPr bwMode="auto">
            <a:xfrm>
              <a:off x="720" y="816"/>
              <a:ext cx="2570" cy="1008"/>
              <a:chOff x="720" y="816"/>
              <a:chExt cx="2570" cy="1008"/>
            </a:xfrm>
          </p:grpSpPr>
          <p:sp>
            <p:nvSpPr>
              <p:cNvPr id="11" name="AutoShape 33"/>
              <p:cNvSpPr>
                <a:spLocks noChangeArrowheads="1"/>
              </p:cNvSpPr>
              <p:nvPr/>
            </p:nvSpPr>
            <p:spPr bwMode="auto">
              <a:xfrm>
                <a:off x="720" y="816"/>
                <a:ext cx="843" cy="7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FF95CA">
                  <a:alpha val="49803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AutoShape 34"/>
              <p:cNvSpPr>
                <a:spLocks noChangeArrowheads="1"/>
              </p:cNvSpPr>
              <p:nvPr/>
            </p:nvSpPr>
            <p:spPr bwMode="auto">
              <a:xfrm>
                <a:off x="1584" y="816"/>
                <a:ext cx="843" cy="7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FF95CA">
                  <a:alpha val="49803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AutoShape 35"/>
              <p:cNvSpPr>
                <a:spLocks noChangeArrowheads="1"/>
              </p:cNvSpPr>
              <p:nvPr/>
            </p:nvSpPr>
            <p:spPr bwMode="auto">
              <a:xfrm>
                <a:off x="2448" y="816"/>
                <a:ext cx="842" cy="7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FF95CA">
                  <a:alpha val="49803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36"/>
              <p:cNvSpPr>
                <a:spLocks noChangeShapeType="1"/>
              </p:cNvSpPr>
              <p:nvPr/>
            </p:nvSpPr>
            <p:spPr bwMode="auto">
              <a:xfrm rot="10800000">
                <a:off x="1152" y="1536"/>
                <a:ext cx="768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Line 37"/>
              <p:cNvSpPr>
                <a:spLocks noChangeShapeType="1"/>
              </p:cNvSpPr>
              <p:nvPr/>
            </p:nvSpPr>
            <p:spPr bwMode="auto">
              <a:xfrm rot="10800000" flipH="1">
                <a:off x="1920" y="1536"/>
                <a:ext cx="96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38"/>
              <p:cNvSpPr>
                <a:spLocks noChangeShapeType="1"/>
              </p:cNvSpPr>
              <p:nvPr/>
            </p:nvSpPr>
            <p:spPr bwMode="auto">
              <a:xfrm rot="10800000" flipH="1">
                <a:off x="1920" y="1536"/>
                <a:ext cx="960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8" name="Line 42"/>
          <p:cNvSpPr>
            <a:spLocks noChangeShapeType="1"/>
          </p:cNvSpPr>
          <p:nvPr/>
        </p:nvSpPr>
        <p:spPr bwMode="auto">
          <a:xfrm rot="10800000" flipH="1">
            <a:off x="1236663" y="5886450"/>
            <a:ext cx="12954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49" name="Group 43"/>
          <p:cNvGrpSpPr>
            <a:grpSpLocks/>
          </p:cNvGrpSpPr>
          <p:nvPr/>
        </p:nvGrpSpPr>
        <p:grpSpPr bwMode="auto">
          <a:xfrm>
            <a:off x="2209800" y="4432300"/>
            <a:ext cx="2514600" cy="768350"/>
            <a:chOff x="1488" y="2588"/>
            <a:chExt cx="1584" cy="484"/>
          </a:xfrm>
        </p:grpSpPr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1488" y="2588"/>
              <a:ext cx="1584" cy="408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40639" bIns="0" anchor="b"/>
            <a:lstStyle/>
            <a:p>
              <a:pPr marL="39688" algn="ctr">
                <a:spcBef>
                  <a:spcPts val="2150"/>
                </a:spcBef>
              </a:pPr>
              <a:r>
                <a:rPr lang="en-US" sz="2400" dirty="0" smtClean="0">
                  <a:latin typeface="Lucida Grande" pitchFamily="1" charset="0"/>
                  <a:sym typeface="Lucida Grande" pitchFamily="1" charset="0"/>
                </a:rPr>
                <a:t>Regional HQ</a:t>
              </a:r>
              <a:endParaRPr lang="en-US" sz="2400" b="0" dirty="0">
                <a:latin typeface="Lucida Grande" pitchFamily="1" charset="0"/>
                <a:sym typeface="Lucida Grande" pitchFamily="1" charset="0"/>
              </a:endParaRPr>
            </a:p>
          </p:txBody>
        </p:sp>
        <p:sp>
          <p:nvSpPr>
            <p:cNvPr id="51" name="Line 45"/>
            <p:cNvSpPr>
              <a:spLocks noChangeShapeType="1"/>
            </p:cNvSpPr>
            <p:nvPr/>
          </p:nvSpPr>
          <p:spPr bwMode="auto">
            <a:xfrm rot="10800000" flipH="1">
              <a:off x="1584" y="2976"/>
              <a:ext cx="48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" name="Group 46"/>
          <p:cNvGrpSpPr>
            <a:grpSpLocks/>
          </p:cNvGrpSpPr>
          <p:nvPr/>
        </p:nvGrpSpPr>
        <p:grpSpPr bwMode="auto">
          <a:xfrm>
            <a:off x="1524000" y="2895600"/>
            <a:ext cx="6591804" cy="1487488"/>
            <a:chOff x="768" y="1655"/>
            <a:chExt cx="3648" cy="937"/>
          </a:xfrm>
        </p:grpSpPr>
        <p:grpSp>
          <p:nvGrpSpPr>
            <p:cNvPr id="53" name="Group 47"/>
            <p:cNvGrpSpPr>
              <a:grpSpLocks/>
            </p:cNvGrpSpPr>
            <p:nvPr/>
          </p:nvGrpSpPr>
          <p:grpSpPr bwMode="auto">
            <a:xfrm>
              <a:off x="768" y="1655"/>
              <a:ext cx="3630" cy="686"/>
              <a:chOff x="768" y="1655"/>
              <a:chExt cx="3630" cy="686"/>
            </a:xfrm>
          </p:grpSpPr>
          <p:grpSp>
            <p:nvGrpSpPr>
              <p:cNvPr id="61" name="Group 48"/>
              <p:cNvGrpSpPr>
                <a:grpSpLocks/>
              </p:cNvGrpSpPr>
              <p:nvPr/>
            </p:nvGrpSpPr>
            <p:grpSpPr bwMode="auto">
              <a:xfrm>
                <a:off x="1597" y="1655"/>
                <a:ext cx="802" cy="659"/>
                <a:chOff x="1597" y="1655"/>
                <a:chExt cx="802" cy="659"/>
              </a:xfrm>
            </p:grpSpPr>
            <p:sp>
              <p:nvSpPr>
                <p:cNvPr id="77" name="Oval 49"/>
                <p:cNvSpPr>
                  <a:spLocks noChangeArrowheads="1"/>
                </p:cNvSpPr>
                <p:nvPr/>
              </p:nvSpPr>
              <p:spPr bwMode="auto">
                <a:xfrm>
                  <a:off x="1600" y="1847"/>
                  <a:ext cx="799" cy="467"/>
                </a:xfrm>
                <a:prstGeom prst="ellipse">
                  <a:avLst/>
                </a:prstGeom>
                <a:solidFill>
                  <a:srgbClr val="68639D">
                    <a:alpha val="49803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" name="Rectangle 50"/>
                <p:cNvSpPr>
                  <a:spLocks noChangeArrowheads="1"/>
                </p:cNvSpPr>
                <p:nvPr/>
              </p:nvSpPr>
              <p:spPr bwMode="auto">
                <a:xfrm>
                  <a:off x="1597" y="1655"/>
                  <a:ext cx="708" cy="5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 anchor="b"/>
                <a:lstStyle/>
                <a:p>
                  <a:pPr marL="39688" algn="ctr"/>
                  <a:r>
                    <a:rPr lang="en-US" sz="1600" dirty="0" smtClean="0">
                      <a:solidFill>
                        <a:srgbClr val="777777"/>
                      </a:solidFill>
                      <a:latin typeface="Lucida Grande" pitchFamily="1" charset="0"/>
                      <a:sym typeface="Lucida Grande" pitchFamily="1" charset="0"/>
                    </a:rPr>
                    <a:t>Cross Border Hub </a:t>
                  </a:r>
                  <a:endParaRPr lang="en-US" sz="1600" b="0" dirty="0">
                    <a:solidFill>
                      <a:srgbClr val="777777"/>
                    </a:solidFill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63" name="Group 54"/>
              <p:cNvGrpSpPr>
                <a:grpSpLocks/>
              </p:cNvGrpSpPr>
              <p:nvPr/>
            </p:nvGrpSpPr>
            <p:grpSpPr bwMode="auto">
              <a:xfrm>
                <a:off x="768" y="1655"/>
                <a:ext cx="808" cy="686"/>
                <a:chOff x="768" y="1655"/>
                <a:chExt cx="808" cy="686"/>
              </a:xfrm>
            </p:grpSpPr>
            <p:sp>
              <p:nvSpPr>
                <p:cNvPr id="73" name="Oval 55"/>
                <p:cNvSpPr>
                  <a:spLocks noChangeArrowheads="1"/>
                </p:cNvSpPr>
                <p:nvPr/>
              </p:nvSpPr>
              <p:spPr bwMode="auto">
                <a:xfrm>
                  <a:off x="768" y="1824"/>
                  <a:ext cx="808" cy="517"/>
                </a:xfrm>
                <a:prstGeom prst="ellipse">
                  <a:avLst/>
                </a:prstGeom>
                <a:solidFill>
                  <a:srgbClr val="6863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Rectangle 56"/>
                <p:cNvSpPr>
                  <a:spLocks noChangeArrowheads="1"/>
                </p:cNvSpPr>
                <p:nvPr/>
              </p:nvSpPr>
              <p:spPr bwMode="auto">
                <a:xfrm>
                  <a:off x="815" y="1655"/>
                  <a:ext cx="721" cy="5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 anchor="b"/>
                <a:lstStyle/>
                <a:p>
                  <a:pPr marL="39688" algn="ctr"/>
                  <a:r>
                    <a:rPr lang="en-US" sz="1600" dirty="0" smtClean="0">
                      <a:latin typeface="Lucida Grande" pitchFamily="1" charset="0"/>
                      <a:sym typeface="Lucida Grande" pitchFamily="1" charset="0"/>
                    </a:rPr>
                    <a:t>Cross Border Hub</a:t>
                  </a:r>
                  <a:endParaRPr lang="en-US" sz="16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64" name="Group 57"/>
              <p:cNvGrpSpPr>
                <a:grpSpLocks/>
              </p:cNvGrpSpPr>
              <p:nvPr/>
            </p:nvGrpSpPr>
            <p:grpSpPr bwMode="auto">
              <a:xfrm>
                <a:off x="2501" y="1655"/>
                <a:ext cx="882" cy="628"/>
                <a:chOff x="2501" y="1655"/>
                <a:chExt cx="882" cy="628"/>
              </a:xfrm>
            </p:grpSpPr>
            <p:sp>
              <p:nvSpPr>
                <p:cNvPr id="71" name="Oval 58"/>
                <p:cNvSpPr>
                  <a:spLocks noChangeArrowheads="1"/>
                </p:cNvSpPr>
                <p:nvPr/>
              </p:nvSpPr>
              <p:spPr bwMode="auto">
                <a:xfrm>
                  <a:off x="2501" y="1824"/>
                  <a:ext cx="882" cy="459"/>
                </a:xfrm>
                <a:prstGeom prst="ellipse">
                  <a:avLst/>
                </a:prstGeom>
                <a:solidFill>
                  <a:srgbClr val="68639D">
                    <a:alpha val="49803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" name="Rectangle 59"/>
                <p:cNvSpPr>
                  <a:spLocks noChangeArrowheads="1"/>
                </p:cNvSpPr>
                <p:nvPr/>
              </p:nvSpPr>
              <p:spPr bwMode="auto">
                <a:xfrm>
                  <a:off x="2558" y="1655"/>
                  <a:ext cx="731" cy="5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 anchor="b"/>
                <a:lstStyle/>
                <a:p>
                  <a:pPr marL="39688" algn="ctr"/>
                  <a:r>
                    <a:rPr lang="en-US" sz="1600" dirty="0" smtClean="0">
                      <a:solidFill>
                        <a:srgbClr val="777777"/>
                      </a:solidFill>
                      <a:latin typeface="Lucida Grande" pitchFamily="1" charset="0"/>
                      <a:sym typeface="Lucida Grande" pitchFamily="1" charset="0"/>
                    </a:rPr>
                    <a:t>Cross Border Hub</a:t>
                  </a:r>
                  <a:endParaRPr lang="en-US" sz="1600" b="0" dirty="0">
                    <a:solidFill>
                      <a:srgbClr val="777777"/>
                    </a:solidFill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66" name="Group 63"/>
              <p:cNvGrpSpPr>
                <a:grpSpLocks/>
              </p:cNvGrpSpPr>
              <p:nvPr/>
            </p:nvGrpSpPr>
            <p:grpSpPr bwMode="auto">
              <a:xfrm>
                <a:off x="3515" y="1655"/>
                <a:ext cx="883" cy="636"/>
                <a:chOff x="3515" y="1655"/>
                <a:chExt cx="883" cy="636"/>
              </a:xfrm>
            </p:grpSpPr>
            <p:sp>
              <p:nvSpPr>
                <p:cNvPr id="67" name="Oval 64"/>
                <p:cNvSpPr>
                  <a:spLocks noChangeArrowheads="1"/>
                </p:cNvSpPr>
                <p:nvPr/>
              </p:nvSpPr>
              <p:spPr bwMode="auto">
                <a:xfrm>
                  <a:off x="3515" y="1824"/>
                  <a:ext cx="883" cy="467"/>
                </a:xfrm>
                <a:prstGeom prst="ellipse">
                  <a:avLst/>
                </a:prstGeom>
                <a:solidFill>
                  <a:srgbClr val="68639D">
                    <a:alpha val="49803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" name="Rectangle 65"/>
                <p:cNvSpPr>
                  <a:spLocks noChangeArrowheads="1"/>
                </p:cNvSpPr>
                <p:nvPr/>
              </p:nvSpPr>
              <p:spPr bwMode="auto">
                <a:xfrm>
                  <a:off x="3600" y="1655"/>
                  <a:ext cx="723" cy="5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 anchor="b"/>
                <a:lstStyle/>
                <a:p>
                  <a:pPr marL="39688" algn="ctr"/>
                  <a:r>
                    <a:rPr lang="en-US" sz="1600" dirty="0" smtClean="0">
                      <a:solidFill>
                        <a:srgbClr val="777777"/>
                      </a:solidFill>
                      <a:latin typeface="Lucida Grande" pitchFamily="1" charset="0"/>
                      <a:sym typeface="Lucida Grande" pitchFamily="1" charset="0"/>
                    </a:rPr>
                    <a:t>Cross Border Hub</a:t>
                  </a:r>
                  <a:endParaRPr lang="en-US" sz="1600" b="0" dirty="0">
                    <a:solidFill>
                      <a:srgbClr val="777777"/>
                    </a:solidFill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</p:grpSp>
        <p:grpSp>
          <p:nvGrpSpPr>
            <p:cNvPr id="54" name="Group 66"/>
            <p:cNvGrpSpPr>
              <a:grpSpLocks/>
            </p:cNvGrpSpPr>
            <p:nvPr/>
          </p:nvGrpSpPr>
          <p:grpSpPr bwMode="auto">
            <a:xfrm>
              <a:off x="1392" y="2256"/>
              <a:ext cx="3024" cy="336"/>
              <a:chOff x="1392" y="2256"/>
              <a:chExt cx="3024" cy="336"/>
            </a:xfrm>
          </p:grpSpPr>
          <p:sp>
            <p:nvSpPr>
              <p:cNvPr id="55" name="Line 67"/>
              <p:cNvSpPr>
                <a:spLocks noChangeShapeType="1"/>
              </p:cNvSpPr>
              <p:nvPr/>
            </p:nvSpPr>
            <p:spPr bwMode="auto">
              <a:xfrm rot="10800000">
                <a:off x="1392" y="2256"/>
                <a:ext cx="336" cy="3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Line 68"/>
              <p:cNvSpPr>
                <a:spLocks noChangeShapeType="1"/>
              </p:cNvSpPr>
              <p:nvPr/>
            </p:nvSpPr>
            <p:spPr bwMode="auto">
              <a:xfrm rot="10800000" flipH="1">
                <a:off x="1680" y="2304"/>
                <a:ext cx="1488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Line 69"/>
              <p:cNvSpPr>
                <a:spLocks noChangeShapeType="1"/>
              </p:cNvSpPr>
              <p:nvPr/>
            </p:nvSpPr>
            <p:spPr bwMode="auto">
              <a:xfrm rot="10800000" flipH="1">
                <a:off x="1680" y="2304"/>
                <a:ext cx="2736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Line 70"/>
              <p:cNvSpPr>
                <a:spLocks noChangeShapeType="1"/>
              </p:cNvSpPr>
              <p:nvPr/>
            </p:nvSpPr>
            <p:spPr bwMode="auto">
              <a:xfrm rot="10800000" flipH="1">
                <a:off x="1680" y="2304"/>
                <a:ext cx="2112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71"/>
              <p:cNvSpPr>
                <a:spLocks noChangeShapeType="1"/>
              </p:cNvSpPr>
              <p:nvPr/>
            </p:nvSpPr>
            <p:spPr bwMode="auto">
              <a:xfrm rot="10800000" flipH="1">
                <a:off x="1680" y="2256"/>
                <a:ext cx="336" cy="288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Line 72"/>
              <p:cNvSpPr>
                <a:spLocks noChangeShapeType="1"/>
              </p:cNvSpPr>
              <p:nvPr/>
            </p:nvSpPr>
            <p:spPr bwMode="auto">
              <a:xfrm rot="10800000" flipH="1">
                <a:off x="1632" y="2256"/>
                <a:ext cx="816" cy="336"/>
              </a:xfrm>
              <a:prstGeom prst="line">
                <a:avLst/>
              </a:prstGeom>
              <a:noFill/>
              <a:ln w="25400">
                <a:solidFill>
                  <a:srgbClr val="777777"/>
                </a:solidFill>
                <a:round/>
                <a:headEnd type="stealth" w="med" len="med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79" name="Group 73"/>
          <p:cNvGrpSpPr>
            <a:grpSpLocks/>
          </p:cNvGrpSpPr>
          <p:nvPr/>
        </p:nvGrpSpPr>
        <p:grpSpPr bwMode="auto">
          <a:xfrm>
            <a:off x="473075" y="1619250"/>
            <a:ext cx="4081463" cy="1600200"/>
            <a:chOff x="95" y="816"/>
            <a:chExt cx="2571" cy="1008"/>
          </a:xfrm>
        </p:grpSpPr>
        <p:grpSp>
          <p:nvGrpSpPr>
            <p:cNvPr id="80" name="Group 74"/>
            <p:cNvGrpSpPr>
              <a:grpSpLocks/>
            </p:cNvGrpSpPr>
            <p:nvPr/>
          </p:nvGrpSpPr>
          <p:grpSpPr bwMode="auto">
            <a:xfrm>
              <a:off x="95" y="816"/>
              <a:ext cx="2571" cy="744"/>
              <a:chOff x="95" y="816"/>
              <a:chExt cx="2571" cy="744"/>
            </a:xfrm>
          </p:grpSpPr>
          <p:grpSp>
            <p:nvGrpSpPr>
              <p:cNvPr id="84" name="Group 75"/>
              <p:cNvGrpSpPr>
                <a:grpSpLocks/>
              </p:cNvGrpSpPr>
              <p:nvPr/>
            </p:nvGrpSpPr>
            <p:grpSpPr bwMode="auto">
              <a:xfrm>
                <a:off x="95" y="816"/>
                <a:ext cx="843" cy="744"/>
                <a:chOff x="95" y="816"/>
                <a:chExt cx="843" cy="744"/>
              </a:xfrm>
            </p:grpSpPr>
            <p:sp>
              <p:nvSpPr>
                <p:cNvPr id="91" name="AutoShape 76"/>
                <p:cNvSpPr>
                  <a:spLocks noChangeArrowheads="1"/>
                </p:cNvSpPr>
                <p:nvPr/>
              </p:nvSpPr>
              <p:spPr bwMode="auto">
                <a:xfrm>
                  <a:off x="95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" name="Rectangle 77"/>
                <p:cNvSpPr>
                  <a:spLocks noChangeArrowheads="1"/>
                </p:cNvSpPr>
                <p:nvPr/>
              </p:nvSpPr>
              <p:spPr bwMode="auto">
                <a:xfrm>
                  <a:off x="284" y="973"/>
                  <a:ext cx="482" cy="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40639" bIns="0" anchor="b">
                  <a:spAutoFit/>
                </a:bodyPr>
                <a:lstStyle/>
                <a:p>
                  <a:pPr marL="39688" algn="l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Local </a:t>
                  </a:r>
                </a:p>
                <a:p>
                  <a:pPr marL="39688" algn="l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NGO</a:t>
                  </a:r>
                  <a:endParaRPr lang="en-US" sz="20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85" name="Group 78"/>
              <p:cNvGrpSpPr>
                <a:grpSpLocks/>
              </p:cNvGrpSpPr>
              <p:nvPr/>
            </p:nvGrpSpPr>
            <p:grpSpPr bwMode="auto">
              <a:xfrm>
                <a:off x="959" y="816"/>
                <a:ext cx="843" cy="744"/>
                <a:chOff x="959" y="816"/>
                <a:chExt cx="843" cy="744"/>
              </a:xfrm>
            </p:grpSpPr>
            <p:sp>
              <p:nvSpPr>
                <p:cNvPr id="89" name="AutoShape 79"/>
                <p:cNvSpPr>
                  <a:spLocks noChangeArrowheads="1"/>
                </p:cNvSpPr>
                <p:nvPr/>
              </p:nvSpPr>
              <p:spPr bwMode="auto">
                <a:xfrm>
                  <a:off x="959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" name="Rectangle 80"/>
                <p:cNvSpPr>
                  <a:spLocks noChangeArrowheads="1"/>
                </p:cNvSpPr>
                <p:nvPr/>
              </p:nvSpPr>
              <p:spPr bwMode="auto">
                <a:xfrm>
                  <a:off x="1128" y="969"/>
                  <a:ext cx="463" cy="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40639" bIns="0" anchor="b">
                  <a:spAutoFit/>
                </a:bodyPr>
                <a:lstStyle/>
                <a:p>
                  <a:pPr marL="39688" algn="l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Local</a:t>
                  </a:r>
                </a:p>
                <a:p>
                  <a:pPr marL="39688" algn="l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 NGO</a:t>
                  </a:r>
                </a:p>
              </p:txBody>
            </p:sp>
          </p:grpSp>
          <p:grpSp>
            <p:nvGrpSpPr>
              <p:cNvPr id="86" name="Group 81"/>
              <p:cNvGrpSpPr>
                <a:grpSpLocks/>
              </p:cNvGrpSpPr>
              <p:nvPr/>
            </p:nvGrpSpPr>
            <p:grpSpPr bwMode="auto">
              <a:xfrm>
                <a:off x="1823" y="816"/>
                <a:ext cx="843" cy="744"/>
                <a:chOff x="1823" y="816"/>
                <a:chExt cx="843" cy="744"/>
              </a:xfrm>
            </p:grpSpPr>
            <p:sp>
              <p:nvSpPr>
                <p:cNvPr id="87" name="AutoShape 82"/>
                <p:cNvSpPr>
                  <a:spLocks noChangeArrowheads="1"/>
                </p:cNvSpPr>
                <p:nvPr/>
              </p:nvSpPr>
              <p:spPr bwMode="auto">
                <a:xfrm>
                  <a:off x="1823" y="816"/>
                  <a:ext cx="843" cy="7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0" y="10800"/>
                      </a:lnTo>
                      <a:lnTo>
                        <a:pt x="10800" y="21600"/>
                      </a:lnTo>
                      <a:lnTo>
                        <a:pt x="21600" y="1080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rgbClr val="FF95C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" name="Rectangle 83"/>
                <p:cNvSpPr>
                  <a:spLocks noChangeArrowheads="1"/>
                </p:cNvSpPr>
                <p:nvPr/>
              </p:nvSpPr>
              <p:spPr bwMode="auto">
                <a:xfrm>
                  <a:off x="1910" y="980"/>
                  <a:ext cx="439" cy="3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40639" bIns="0" anchor="b">
                  <a:spAutoFit/>
                </a:bodyPr>
                <a:lstStyle/>
                <a:p>
                  <a:pPr marL="39688"/>
                  <a:r>
                    <a:rPr lang="en-US" dirty="0" smtClean="0">
                      <a:latin typeface="Lucida Grande" pitchFamily="1" charset="0"/>
                      <a:sym typeface="Lucida Grande" pitchFamily="1" charset="0"/>
                    </a:rPr>
                    <a:t>Local </a:t>
                  </a:r>
                </a:p>
                <a:p>
                  <a:pPr marL="39688"/>
                  <a:r>
                    <a:rPr lang="en-US" sz="1800" b="0" dirty="0" smtClean="0">
                      <a:latin typeface="Lucida Grande" pitchFamily="1" charset="0"/>
                      <a:sym typeface="Lucida Grande" pitchFamily="1" charset="0"/>
                    </a:rPr>
                    <a:t>NGO</a:t>
                  </a:r>
                  <a:endParaRPr lang="en-US" sz="18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</p:grpSp>
        <p:sp>
          <p:nvSpPr>
            <p:cNvPr id="81" name="Line 84"/>
            <p:cNvSpPr>
              <a:spLocks noChangeShapeType="1"/>
            </p:cNvSpPr>
            <p:nvPr/>
          </p:nvSpPr>
          <p:spPr bwMode="auto">
            <a:xfrm rot="10800000">
              <a:off x="528" y="1536"/>
              <a:ext cx="768" cy="2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85"/>
            <p:cNvSpPr>
              <a:spLocks noChangeShapeType="1"/>
            </p:cNvSpPr>
            <p:nvPr/>
          </p:nvSpPr>
          <p:spPr bwMode="auto">
            <a:xfrm rot="10800000" flipH="1">
              <a:off x="1296" y="1536"/>
              <a:ext cx="96" cy="2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Line 86"/>
            <p:cNvSpPr>
              <a:spLocks noChangeShapeType="1"/>
            </p:cNvSpPr>
            <p:nvPr/>
          </p:nvSpPr>
          <p:spPr bwMode="auto">
            <a:xfrm rot="10800000" flipH="1">
              <a:off x="1296" y="1536"/>
              <a:ext cx="960" cy="2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" name="Group 87"/>
          <p:cNvGrpSpPr>
            <a:grpSpLocks/>
          </p:cNvGrpSpPr>
          <p:nvPr/>
        </p:nvGrpSpPr>
        <p:grpSpPr bwMode="auto">
          <a:xfrm>
            <a:off x="381000" y="244474"/>
            <a:ext cx="3595689" cy="1374776"/>
            <a:chOff x="37" y="-50"/>
            <a:chExt cx="2265" cy="866"/>
          </a:xfrm>
        </p:grpSpPr>
        <p:grpSp>
          <p:nvGrpSpPr>
            <p:cNvPr id="94" name="Group 88"/>
            <p:cNvGrpSpPr>
              <a:grpSpLocks/>
            </p:cNvGrpSpPr>
            <p:nvPr/>
          </p:nvGrpSpPr>
          <p:grpSpPr bwMode="auto">
            <a:xfrm>
              <a:off x="37" y="-50"/>
              <a:ext cx="2265" cy="498"/>
              <a:chOff x="37" y="-50"/>
              <a:chExt cx="2265" cy="498"/>
            </a:xfrm>
          </p:grpSpPr>
          <p:grpSp>
            <p:nvGrpSpPr>
              <p:cNvPr id="98" name="Group 89"/>
              <p:cNvGrpSpPr>
                <a:grpSpLocks/>
              </p:cNvGrpSpPr>
              <p:nvPr/>
            </p:nvGrpSpPr>
            <p:grpSpPr bwMode="auto">
              <a:xfrm>
                <a:off x="37" y="-50"/>
                <a:ext cx="779" cy="498"/>
                <a:chOff x="37" y="-50"/>
                <a:chExt cx="779" cy="498"/>
              </a:xfrm>
            </p:grpSpPr>
            <p:sp>
              <p:nvSpPr>
                <p:cNvPr id="105" name="AutoShape 90"/>
                <p:cNvSpPr>
                  <a:spLocks noChangeArrowheads="1"/>
                </p:cNvSpPr>
                <p:nvPr/>
              </p:nvSpPr>
              <p:spPr bwMode="auto">
                <a:xfrm>
                  <a:off x="37" y="-50"/>
                  <a:ext cx="779" cy="4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0"/>
                      </a:moveTo>
                      <a:lnTo>
                        <a:pt x="0" y="10800"/>
                      </a:ln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  <a:moveTo>
                        <a:pt x="5400" y="0"/>
                      </a:moveTo>
                    </a:path>
                  </a:pathLst>
                </a:custGeom>
                <a:solidFill>
                  <a:srgbClr val="53FF9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" name="Rectangle 91"/>
                <p:cNvSpPr>
                  <a:spLocks noChangeArrowheads="1"/>
                </p:cNvSpPr>
                <p:nvPr/>
              </p:nvSpPr>
              <p:spPr bwMode="auto">
                <a:xfrm>
                  <a:off x="117" y="5"/>
                  <a:ext cx="640" cy="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40639" bIns="0" anchor="b">
                  <a:spAutoFit/>
                </a:bodyPr>
                <a:lstStyle/>
                <a:p>
                  <a:pPr marL="39688" algn="ctr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Local supplier</a:t>
                  </a:r>
                  <a:endParaRPr lang="en-US" sz="20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99" name="Group 92"/>
              <p:cNvGrpSpPr>
                <a:grpSpLocks/>
              </p:cNvGrpSpPr>
              <p:nvPr/>
            </p:nvGrpSpPr>
            <p:grpSpPr bwMode="auto">
              <a:xfrm>
                <a:off x="816" y="-50"/>
                <a:ext cx="729" cy="498"/>
                <a:chOff x="816" y="-50"/>
                <a:chExt cx="729" cy="498"/>
              </a:xfrm>
            </p:grpSpPr>
            <p:sp>
              <p:nvSpPr>
                <p:cNvPr id="103" name="AutoShape 93"/>
                <p:cNvSpPr>
                  <a:spLocks noChangeArrowheads="1"/>
                </p:cNvSpPr>
                <p:nvPr/>
              </p:nvSpPr>
              <p:spPr bwMode="auto">
                <a:xfrm>
                  <a:off x="816" y="-50"/>
                  <a:ext cx="720" cy="4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0"/>
                      </a:moveTo>
                      <a:lnTo>
                        <a:pt x="0" y="10800"/>
                      </a:ln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  <a:moveTo>
                        <a:pt x="5400" y="0"/>
                      </a:moveTo>
                    </a:path>
                  </a:pathLst>
                </a:custGeom>
                <a:solidFill>
                  <a:srgbClr val="53FF9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" name="Rectangle 94"/>
                <p:cNvSpPr>
                  <a:spLocks noChangeArrowheads="1"/>
                </p:cNvSpPr>
                <p:nvPr/>
              </p:nvSpPr>
              <p:spPr bwMode="auto">
                <a:xfrm>
                  <a:off x="904" y="-12"/>
                  <a:ext cx="641" cy="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40639" bIns="0" anchor="b">
                  <a:spAutoFit/>
                </a:bodyPr>
                <a:lstStyle/>
                <a:p>
                  <a:pPr marL="39688" algn="ctr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Local supplier</a:t>
                  </a:r>
                  <a:endParaRPr lang="en-US" sz="20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  <p:grpSp>
            <p:nvGrpSpPr>
              <p:cNvPr id="100" name="Group 95"/>
              <p:cNvGrpSpPr>
                <a:grpSpLocks/>
              </p:cNvGrpSpPr>
              <p:nvPr/>
            </p:nvGrpSpPr>
            <p:grpSpPr bwMode="auto">
              <a:xfrm>
                <a:off x="1536" y="-50"/>
                <a:ext cx="766" cy="498"/>
                <a:chOff x="1536" y="-50"/>
                <a:chExt cx="766" cy="498"/>
              </a:xfrm>
            </p:grpSpPr>
            <p:sp>
              <p:nvSpPr>
                <p:cNvPr id="101" name="AutoShape 96"/>
                <p:cNvSpPr>
                  <a:spLocks noChangeArrowheads="1"/>
                </p:cNvSpPr>
                <p:nvPr/>
              </p:nvSpPr>
              <p:spPr bwMode="auto">
                <a:xfrm>
                  <a:off x="1536" y="-50"/>
                  <a:ext cx="720" cy="4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0"/>
                      </a:moveTo>
                      <a:lnTo>
                        <a:pt x="0" y="10800"/>
                      </a:ln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  <a:moveTo>
                        <a:pt x="5400" y="0"/>
                      </a:moveTo>
                    </a:path>
                  </a:pathLst>
                </a:custGeom>
                <a:solidFill>
                  <a:srgbClr val="53FF9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" name="Rectangle 97"/>
                <p:cNvSpPr>
                  <a:spLocks noChangeArrowheads="1"/>
                </p:cNvSpPr>
                <p:nvPr/>
              </p:nvSpPr>
              <p:spPr bwMode="auto">
                <a:xfrm>
                  <a:off x="1621" y="-16"/>
                  <a:ext cx="681" cy="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40639" bIns="0" anchor="b">
                  <a:spAutoFit/>
                </a:bodyPr>
                <a:lstStyle/>
                <a:p>
                  <a:pPr marL="39688" algn="ctr"/>
                  <a:r>
                    <a:rPr lang="en-US" sz="2000" dirty="0" smtClean="0">
                      <a:latin typeface="Lucida Grande" pitchFamily="1" charset="0"/>
                      <a:sym typeface="Lucida Grande" pitchFamily="1" charset="0"/>
                    </a:rPr>
                    <a:t>Local supplier</a:t>
                  </a:r>
                  <a:endParaRPr lang="en-US" sz="2000" b="0" dirty="0">
                    <a:latin typeface="Lucida Grande" pitchFamily="1" charset="0"/>
                    <a:sym typeface="Lucida Grande" pitchFamily="1" charset="0"/>
                  </a:endParaRPr>
                </a:p>
              </p:txBody>
            </p:sp>
          </p:grpSp>
        </p:grpSp>
        <p:sp>
          <p:nvSpPr>
            <p:cNvPr id="95" name="Line 98"/>
            <p:cNvSpPr>
              <a:spLocks noChangeShapeType="1"/>
            </p:cNvSpPr>
            <p:nvPr/>
          </p:nvSpPr>
          <p:spPr bwMode="auto">
            <a:xfrm rot="10800000">
              <a:off x="432" y="432"/>
              <a:ext cx="96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Line 99"/>
            <p:cNvSpPr>
              <a:spLocks noChangeShapeType="1"/>
            </p:cNvSpPr>
            <p:nvPr/>
          </p:nvSpPr>
          <p:spPr bwMode="auto">
            <a:xfrm rot="10800000" flipH="1">
              <a:off x="528" y="432"/>
              <a:ext cx="672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Line 100"/>
            <p:cNvSpPr>
              <a:spLocks noChangeShapeType="1"/>
            </p:cNvSpPr>
            <p:nvPr/>
          </p:nvSpPr>
          <p:spPr bwMode="auto">
            <a:xfrm rot="10800000" flipH="1">
              <a:off x="528" y="432"/>
              <a:ext cx="1344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stealth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7" name="Oval 101"/>
          <p:cNvSpPr>
            <a:spLocks noChangeArrowheads="1"/>
          </p:cNvSpPr>
          <p:nvPr/>
        </p:nvSpPr>
        <p:spPr bwMode="auto">
          <a:xfrm>
            <a:off x="381000" y="5086350"/>
            <a:ext cx="3065463" cy="1771650"/>
          </a:xfrm>
          <a:prstGeom prst="ellipse">
            <a:avLst/>
          </a:prstGeom>
          <a:solidFill>
            <a:srgbClr val="F9FF4B">
              <a:alpha val="49803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" name="Oval 102"/>
          <p:cNvSpPr>
            <a:spLocks noChangeArrowheads="1"/>
          </p:cNvSpPr>
          <p:nvPr/>
        </p:nvSpPr>
        <p:spPr bwMode="auto">
          <a:xfrm>
            <a:off x="855120" y="2760662"/>
            <a:ext cx="7086600" cy="2667000"/>
          </a:xfrm>
          <a:prstGeom prst="ellipse">
            <a:avLst/>
          </a:prstGeom>
          <a:solidFill>
            <a:srgbClr val="00FF5B">
              <a:alpha val="49803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9" name="Oval 103"/>
          <p:cNvSpPr>
            <a:spLocks noChangeArrowheads="1"/>
          </p:cNvSpPr>
          <p:nvPr/>
        </p:nvSpPr>
        <p:spPr bwMode="auto">
          <a:xfrm>
            <a:off x="228600" y="1232030"/>
            <a:ext cx="4024153" cy="2730370"/>
          </a:xfrm>
          <a:prstGeom prst="ellipse">
            <a:avLst/>
          </a:prstGeom>
          <a:solidFill>
            <a:srgbClr val="68639D">
              <a:alpha val="49803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0" name="Oval 104"/>
          <p:cNvSpPr>
            <a:spLocks noChangeArrowheads="1"/>
          </p:cNvSpPr>
          <p:nvPr/>
        </p:nvSpPr>
        <p:spPr bwMode="auto">
          <a:xfrm rot="3240000">
            <a:off x="745622" y="-348573"/>
            <a:ext cx="2208213" cy="3806825"/>
          </a:xfrm>
          <a:prstGeom prst="ellipse">
            <a:avLst/>
          </a:prstGeom>
          <a:solidFill>
            <a:srgbClr val="FF95CA">
              <a:alpha val="49803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1" name="Rectangle 105"/>
          <p:cNvSpPr>
            <a:spLocks noChangeArrowheads="1"/>
          </p:cNvSpPr>
          <p:nvPr/>
        </p:nvSpPr>
        <p:spPr bwMode="auto">
          <a:xfrm>
            <a:off x="4114800" y="5962650"/>
            <a:ext cx="5105400" cy="928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37160" tIns="0" rIns="40639" bIns="0" anchor="ctr"/>
          <a:lstStyle/>
          <a:p>
            <a:pPr algn="l"/>
            <a:r>
              <a:rPr lang="en-US" sz="2800" b="1" dirty="0" smtClean="0">
                <a:solidFill>
                  <a:schemeClr val="tx2"/>
                </a:solidFill>
                <a:cs typeface="Arial" charset="0"/>
                <a:sym typeface="Arial" charset="0"/>
              </a:rPr>
              <a:t>Water Supply for besieged areas </a:t>
            </a:r>
            <a:endParaRPr lang="en-US" sz="2800" b="1" dirty="0">
              <a:solidFill>
                <a:schemeClr val="tx2"/>
              </a:solidFill>
              <a:cs typeface="Arial" charset="0"/>
              <a:sym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92137" y="6267450"/>
            <a:ext cx="1025526" cy="643518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825" y="5191529"/>
            <a:ext cx="866774" cy="742546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696" y="5257006"/>
            <a:ext cx="953168" cy="728623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3476" y="5257006"/>
            <a:ext cx="871052" cy="775004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0221" y="170227"/>
            <a:ext cx="3691033" cy="247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6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09" grpId="0" animBg="1"/>
      <p:bldP spid="1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 smtClean="0">
                <a:solidFill>
                  <a:srgbClr val="002060"/>
                </a:solidFill>
              </a:rPr>
              <a:t>2. </a:t>
            </a:r>
            <a:r>
              <a:rPr lang="en-US" sz="3300" b="1" dirty="0">
                <a:solidFill>
                  <a:srgbClr val="002060"/>
                </a:solidFill>
              </a:rPr>
              <a:t>M</a:t>
            </a:r>
            <a:r>
              <a:rPr lang="en-US" sz="3300" b="1" dirty="0" smtClean="0">
                <a:solidFill>
                  <a:srgbClr val="002060"/>
                </a:solidFill>
              </a:rPr>
              <a:t>onitoring overkill can be counter-productive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143000"/>
            <a:ext cx="87630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The different layers of the accountability chain entail a resource-intensive process, which is often concentrated at the “corporate” end of the chain in charge of reporting and fundraising.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There is a clear added value in strengthening the processes at the end of the chain that is closer to the field for three main reasons: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dirty="0" smtClean="0"/>
              <a:t>Increasing the validity and reliability of the data, by addressing issues such as double counting and data inconsistencies.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dirty="0" smtClean="0"/>
              <a:t>Achieving a better data disaggregation. Age, gender and geographic location can tell a lot, but will never show if the entire cohort is the extended family of the district leader, or if people with disabilities were left out of the process.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dirty="0" smtClean="0"/>
              <a:t>Harmonizing the tools at the level that is closest to the field, so that different data sets can be comparable.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7860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 smtClean="0">
                <a:solidFill>
                  <a:srgbClr val="002060"/>
                </a:solidFill>
              </a:rPr>
              <a:t>2. </a:t>
            </a:r>
            <a:r>
              <a:rPr lang="en-US" sz="3300" b="1" dirty="0">
                <a:solidFill>
                  <a:srgbClr val="002060"/>
                </a:solidFill>
              </a:rPr>
              <a:t>A</a:t>
            </a:r>
            <a:r>
              <a:rPr lang="en-US" sz="3300" b="1" dirty="0" smtClean="0">
                <a:solidFill>
                  <a:srgbClr val="002060"/>
                </a:solidFill>
              </a:rPr>
              <a:t>nd monitoring should make sure that no one is left behind…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04" y="2286000"/>
            <a:ext cx="8686800" cy="4061250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447800" y="4038600"/>
            <a:ext cx="3962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No One Left Behind</a:t>
            </a:r>
            <a:endParaRPr lang="en-US" sz="2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rgbClr val="002060"/>
                </a:solidFill>
              </a:rPr>
              <a:t>3</a:t>
            </a:r>
            <a:r>
              <a:rPr lang="en-US" sz="3300" b="1" dirty="0" smtClean="0">
                <a:solidFill>
                  <a:srgbClr val="002060"/>
                </a:solidFill>
              </a:rPr>
              <a:t>. M&amp;E from a “Do No Harm” lens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143000"/>
            <a:ext cx="8763000" cy="607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The “do no harm” principle is based on six assumptions: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2400" dirty="0" smtClean="0"/>
              <a:t>Whenever </a:t>
            </a:r>
            <a:r>
              <a:rPr lang="en-US" sz="2400" dirty="0"/>
              <a:t>an intervention of any sort enters a context it becomes part of the </a:t>
            </a:r>
            <a:r>
              <a:rPr lang="en-US" sz="2400" dirty="0" smtClean="0"/>
              <a:t>context</a:t>
            </a:r>
            <a:r>
              <a:rPr lang="en-US" sz="2400" dirty="0"/>
              <a:t>;</a:t>
            </a:r>
            <a:endParaRPr lang="en-US" sz="2400" dirty="0" smtClean="0"/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2400" dirty="0" smtClean="0"/>
              <a:t>All </a:t>
            </a:r>
            <a:r>
              <a:rPr lang="en-US" sz="2400" dirty="0"/>
              <a:t>contexts are characterized by Dividers and </a:t>
            </a:r>
            <a:r>
              <a:rPr lang="en-US" sz="2400" dirty="0" smtClean="0"/>
              <a:t>Connectors</a:t>
            </a:r>
            <a:r>
              <a:rPr lang="en-US" sz="2400" dirty="0"/>
              <a:t>;</a:t>
            </a:r>
            <a:endParaRPr lang="en-US" sz="2400" dirty="0" smtClean="0"/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2400" dirty="0" smtClean="0"/>
              <a:t>All </a:t>
            </a:r>
            <a:r>
              <a:rPr lang="en-US" sz="2400" dirty="0"/>
              <a:t>interventions interact with both, either making them worse or making them </a:t>
            </a:r>
            <a:r>
              <a:rPr lang="en-US" sz="2400" dirty="0" smtClean="0"/>
              <a:t>better</a:t>
            </a:r>
            <a:r>
              <a:rPr lang="en-US" sz="2400" dirty="0"/>
              <a:t>;</a:t>
            </a:r>
            <a:endParaRPr lang="en-US" sz="2400" dirty="0" smtClean="0"/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2400" dirty="0" smtClean="0"/>
              <a:t>Actions </a:t>
            </a:r>
            <a:r>
              <a:rPr lang="en-US" sz="2400" dirty="0"/>
              <a:t>and Behaviors have Consequences, which create </a:t>
            </a:r>
            <a:r>
              <a:rPr lang="en-US" sz="2400" dirty="0" smtClean="0"/>
              <a:t>impacts</a:t>
            </a:r>
            <a:r>
              <a:rPr lang="en-US" sz="2400" dirty="0"/>
              <a:t>;</a:t>
            </a:r>
            <a:endParaRPr lang="en-US" sz="2400" dirty="0" smtClean="0"/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details of interventions </a:t>
            </a:r>
            <a:r>
              <a:rPr lang="en-US" sz="2400" dirty="0" smtClean="0"/>
              <a:t>matter</a:t>
            </a:r>
            <a:r>
              <a:rPr lang="en-US" sz="2400" dirty="0"/>
              <a:t> </a:t>
            </a:r>
            <a:r>
              <a:rPr lang="en-US" sz="2400" dirty="0" smtClean="0"/>
              <a:t>and;</a:t>
            </a: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AutoNum type="arabicPeriod"/>
            </a:pPr>
            <a:r>
              <a:rPr lang="en-US" sz="2400" dirty="0" smtClean="0"/>
              <a:t>There </a:t>
            </a:r>
            <a:r>
              <a:rPr lang="en-US" sz="2400" dirty="0"/>
              <a:t>are always </a:t>
            </a:r>
            <a:r>
              <a:rPr lang="en-US" sz="2400" dirty="0" smtClean="0"/>
              <a:t>Options.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/>
              <a:t>The question hence is whether our monitoring approaches and tools are able to capture this COMPLEXITY… and this is where evaluation can be of great help </a:t>
            </a:r>
            <a:r>
              <a:rPr lang="en-US" sz="2400" dirty="0" smtClean="0"/>
              <a:t>(in addition to a sound conflict sensitivity approach)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109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3. </a:t>
            </a:r>
            <a:r>
              <a:rPr lang="en-US" sz="3300" b="1" dirty="0" smtClean="0">
                <a:solidFill>
                  <a:srgbClr val="002060"/>
                </a:solidFill>
              </a:rPr>
              <a:t>Do no harm and conflict sensitivity in practice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85622"/>
            <a:ext cx="8839200" cy="54056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64109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</a:t>
            </a:r>
            <a:r>
              <a:rPr lang="en-US" sz="1400" dirty="0"/>
              <a:t>A Principled </a:t>
            </a:r>
            <a:r>
              <a:rPr lang="en-US" sz="1400" dirty="0" smtClean="0"/>
              <a:t>Approach to </a:t>
            </a:r>
            <a:r>
              <a:rPr lang="en-US" sz="1400" dirty="0"/>
              <a:t>Conflict Sensitive Do No </a:t>
            </a:r>
            <a:r>
              <a:rPr lang="en-US" sz="1400" dirty="0" smtClean="0"/>
              <a:t>Harm Programming </a:t>
            </a:r>
            <a:r>
              <a:rPr lang="en-US" sz="1400" dirty="0"/>
              <a:t>in the context of Federal </a:t>
            </a:r>
            <a:r>
              <a:rPr lang="en-US" sz="1400" dirty="0" smtClean="0"/>
              <a:t>Iraq and </a:t>
            </a:r>
            <a:r>
              <a:rPr lang="en-US" sz="1400" dirty="0"/>
              <a:t>the Kurdistan Region</a:t>
            </a:r>
          </a:p>
        </p:txBody>
      </p:sp>
    </p:spTree>
    <p:extLst>
      <p:ext uri="{BB962C8B-B14F-4D97-AF65-F5344CB8AC3E}">
        <p14:creationId xmlns:p14="http://schemas.microsoft.com/office/powerpoint/2010/main" val="234389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</a:rPr>
              <a:t>. NOTHING replaces EVALUATION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1143000"/>
            <a:ext cx="8763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The is an increasing trend to prioritize “compliance”, “quality” and “information management” (among others) over evaluation, and where the evaluation function becomes diluted within a broader institutional construct.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/>
              <a:t>In simple terms, this can be compared to building and equipping a hospital (including all support staff) but without doctors.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581400"/>
            <a:ext cx="5133975" cy="321842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81387" y="5791200"/>
            <a:ext cx="22860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EVAL HOSPITAL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38600" y="3810000"/>
            <a:ext cx="1219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3657600"/>
            <a:ext cx="1266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0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5. Taking Accountability to Beneficiaries seriously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038600" y="3810000"/>
            <a:ext cx="1219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676400"/>
            <a:ext cx="5795799" cy="3886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1399" y="5748634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questions come to your mind when you see this picture? (from the perspective of the boy standing on the truck)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63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</a:rPr>
              <a:t>6</a:t>
            </a:r>
            <a:r>
              <a:rPr lang="en-US" sz="3600" b="1" dirty="0" smtClean="0">
                <a:solidFill>
                  <a:srgbClr val="002060"/>
                </a:solidFill>
              </a:rPr>
              <a:t>. Taking photos in funerals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038600" y="3810000"/>
            <a:ext cx="1219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19200"/>
            <a:ext cx="5957887" cy="40404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5505271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Because we can learn as much (if not more) from what does not work in hard-to-reach areas than the permanent success narratives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8811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71600"/>
            <a:ext cx="6700945" cy="4065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752600" y="304800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</a:rPr>
              <a:t>Thank YOU!</a:t>
            </a:r>
            <a:endParaRPr lang="en-US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6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Welcome to the </a:t>
            </a:r>
            <a:r>
              <a:rPr lang="en-US" sz="2400" b="1" dirty="0" err="1" smtClean="0">
                <a:solidFill>
                  <a:srgbClr val="002060"/>
                </a:solidFill>
              </a:rPr>
              <a:t>Zaatari</a:t>
            </a:r>
            <a:r>
              <a:rPr lang="en-US" sz="2400" b="1" dirty="0" smtClean="0">
                <a:solidFill>
                  <a:srgbClr val="002060"/>
                </a:solidFill>
              </a:rPr>
              <a:t> camp, the second largest refugee camp in the world (and Jordan’s 4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th</a:t>
            </a:r>
            <a:r>
              <a:rPr lang="en-US" sz="2400" b="1" dirty="0" smtClean="0">
                <a:solidFill>
                  <a:srgbClr val="002060"/>
                </a:solidFill>
              </a:rPr>
              <a:t> biggest “city”)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00137"/>
            <a:ext cx="8534400" cy="568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36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6200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riddle stems from the fact that refugees wanted to move their tents and caravans from uniform pre-set locations… While there are some practical reasons for such a decision, it is widely interpreted as a bold statement by refugees to say </a:t>
            </a:r>
            <a:r>
              <a:rPr lang="en-US" sz="2400" b="1" dirty="0" smtClean="0"/>
              <a:t>“I exist, I have a right, no one decides at my place, ….”</a:t>
            </a:r>
          </a:p>
        </p:txBody>
      </p:sp>
      <p:pic>
        <p:nvPicPr>
          <p:cNvPr id="3075" name="Picture 3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60035"/>
            <a:ext cx="7010400" cy="466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82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540603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Obviously, this has complicated the lives of the planners and aid workers alike, since its makes service delivery very tedious </a:t>
            </a:r>
            <a:endParaRPr lang="en-US" sz="24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57400"/>
            <a:ext cx="7991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1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528935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especially when compared to its tidier big brother </a:t>
            </a:r>
            <a:r>
              <a:rPr lang="en-US" sz="2400" dirty="0" err="1" smtClean="0"/>
              <a:t>Azrak</a:t>
            </a:r>
            <a:endParaRPr lang="en-US" sz="24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552575"/>
            <a:ext cx="4914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3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 whole “industry” for moving caravans mushroomed across the camp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6" name="Afbeelding 3" descr="IMG_324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61381"/>
            <a:ext cx="5042959" cy="3782219"/>
          </a:xfrm>
          <a:prstGeom prst="rect">
            <a:avLst/>
          </a:prstGeom>
        </p:spPr>
      </p:pic>
      <p:pic>
        <p:nvPicPr>
          <p:cNvPr id="7" name="Afbeelding 3" descr="DSC_159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02" y="3547535"/>
            <a:ext cx="4508498" cy="30056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1512056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With some SMEs specialized in this industry </a:t>
            </a:r>
            <a:r>
              <a:rPr lang="en-US" sz="2400" dirty="0" smtClean="0">
                <a:sym typeface="Wingdings" panose="05000000000000000000" pitchFamily="2" charset="2"/>
              </a:rPr>
              <a:t>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36689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3048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 major lesson is that there is no limit to human creativity …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512056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even in the harshest circumstances </a:t>
            </a:r>
          </a:p>
        </p:txBody>
      </p:sp>
      <p:pic>
        <p:nvPicPr>
          <p:cNvPr id="4099" name="Picture 3" descr="C:\Users\Ziad Moussa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2" y="2133600"/>
            <a:ext cx="6235700" cy="415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Ziad Moussa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7" y="1292225"/>
            <a:ext cx="3402013" cy="510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9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2060"/>
                </a:solidFill>
              </a:rPr>
              <a:t>… and while the development community was mulling over “job creation” and “decent work”</a:t>
            </a:r>
            <a:endParaRPr lang="en-US" sz="34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Ziad Moussa\Desktop\Pictur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" y="1525910"/>
            <a:ext cx="9102436" cy="681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07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5786</TotalTime>
  <Words>868</Words>
  <Application>Microsoft Office PowerPoint</Application>
  <PresentationFormat>On-screen Show (4:3)</PresentationFormat>
  <Paragraphs>89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Lucida Grande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Ziad Moussa</dc:creator>
  <cp:lastModifiedBy>KALAMPOKA Eleni (DEVCO)</cp:lastModifiedBy>
  <cp:revision>126</cp:revision>
  <dcterms:created xsi:type="dcterms:W3CDTF">2016-09-16T10:52:29Z</dcterms:created>
  <dcterms:modified xsi:type="dcterms:W3CDTF">2019-06-25T11:05:43Z</dcterms:modified>
</cp:coreProperties>
</file>